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16"/>
          <p:cNvGrpSpPr/>
          <p:nvPr/>
        </p:nvGrpSpPr>
        <p:grpSpPr>
          <a:xfrm>
            <a:off x="404725" y="508525"/>
            <a:ext cx="5190000" cy="771300"/>
            <a:chOff x="188700" y="665125"/>
            <a:chExt cx="5190000" cy="771300"/>
          </a:xfrm>
        </p:grpSpPr>
        <p:sp>
          <p:nvSpPr>
            <p:cNvPr id="415" name="Google Shape;415;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b="1" lang="en">
                  <a:solidFill>
                    <a:schemeClr val="dk1"/>
                  </a:solidFill>
                </a:rPr>
                <a:t>Salifort Motors’ Employee Turnover Project</a:t>
              </a:r>
              <a:endParaRPr b="1">
                <a:solidFill>
                  <a:schemeClr val="dk1"/>
                </a:solidFill>
              </a:endParaRPr>
            </a:p>
            <a:p>
              <a:pPr indent="0" lvl="0" marL="0" rtl="0" algn="l">
                <a:lnSpc>
                  <a:spcPct val="95000"/>
                </a:lnSpc>
                <a:spcBef>
                  <a:spcPts val="1200"/>
                </a:spcBef>
                <a:spcAft>
                  <a:spcPts val="0"/>
                </a:spcAft>
                <a:buNone/>
              </a:pPr>
              <a:r>
                <a:t/>
              </a:r>
              <a:endParaRPr b="1" sz="1600">
                <a:latin typeface="Google Sans SemiBold"/>
                <a:ea typeface="Google Sans SemiBold"/>
                <a:cs typeface="Google Sans SemiBold"/>
                <a:sym typeface="Google Sans SemiBold"/>
              </a:endParaRPr>
            </a:p>
          </p:txBody>
        </p:sp>
        <p:sp>
          <p:nvSpPr>
            <p:cNvPr id="416" name="Google Shape;416;p16"/>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Building an ML model to predict turnover</a:t>
              </a:r>
              <a:endParaRPr>
                <a:solidFill>
                  <a:srgbClr val="000000"/>
                </a:solidFill>
                <a:latin typeface="Roboto"/>
                <a:ea typeface="Roboto"/>
                <a:cs typeface="Roboto"/>
                <a:sym typeface="Roboto"/>
              </a:endParaRPr>
            </a:p>
          </p:txBody>
        </p:sp>
      </p:grpSp>
      <p:sp>
        <p:nvSpPr>
          <p:cNvPr id="417" name="Google Shape;417;p16"/>
          <p:cNvSpPr txBox="1"/>
          <p:nvPr/>
        </p:nvSpPr>
        <p:spPr>
          <a:xfrm>
            <a:off x="472325" y="1946425"/>
            <a:ext cx="6810900" cy="1086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200">
                <a:latin typeface="Roboto"/>
                <a:ea typeface="Roboto"/>
                <a:cs typeface="Roboto"/>
                <a:sym typeface="Roboto"/>
              </a:rPr>
              <a:t>There is a high rate of turnover among Salifort Motors employees. As a first step, the leadership team asked the DS team to design a model that predicts whether an employee will leave the company based on their job title, department, number of projects, average monthly hours, and any other relevant data points. A good model will help the company increase retention and job satisfaction for current employees, and save money and time training new employees. </a:t>
            </a:r>
            <a:endParaRPr sz="1200">
              <a:latin typeface="Roboto"/>
              <a:ea typeface="Roboto"/>
              <a:cs typeface="Roboto"/>
              <a:sym typeface="Roboto"/>
            </a:endParaRPr>
          </a:p>
          <a:p>
            <a:pPr indent="0" lvl="0" marL="0" rtl="0" algn="l">
              <a:spcBef>
                <a:spcPts val="1200"/>
              </a:spcBef>
              <a:spcAft>
                <a:spcPts val="1200"/>
              </a:spcAft>
              <a:buNone/>
            </a:pPr>
            <a:r>
              <a:t/>
            </a:r>
            <a:endParaRPr>
              <a:latin typeface="Roboto"/>
              <a:ea typeface="Roboto"/>
              <a:cs typeface="Roboto"/>
              <a:sym typeface="Roboto"/>
            </a:endParaRPr>
          </a:p>
        </p:txBody>
      </p:sp>
      <p:sp>
        <p:nvSpPr>
          <p:cNvPr id="418" name="Google Shape;418;p16"/>
          <p:cNvSpPr txBox="1"/>
          <p:nvPr/>
        </p:nvSpPr>
        <p:spPr>
          <a:xfrm>
            <a:off x="404725" y="3699025"/>
            <a:ext cx="3516900" cy="22713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000">
                <a:latin typeface="Roboto"/>
                <a:ea typeface="Roboto"/>
                <a:cs typeface="Roboto"/>
                <a:sym typeface="Roboto"/>
              </a:rPr>
              <a:t>We built and cross-validated two ML models: Extreme Gradient Boosting (XGB) and Random Forest (RF) models. Both models predicted the turnover status fairly well. The best among those was XGB model. It had the following evaluation metric test scores: recall = 0.93%, f1 = 94%, precision = 95%, accuracy = 98%.</a:t>
            </a:r>
            <a:endParaRPr sz="1000">
              <a:latin typeface="Roboto"/>
              <a:ea typeface="Roboto"/>
              <a:cs typeface="Roboto"/>
              <a:sym typeface="Roboto"/>
            </a:endParaRPr>
          </a:p>
          <a:p>
            <a:pPr indent="0" lvl="0" marL="0" rtl="0" algn="just">
              <a:spcBef>
                <a:spcPts val="1200"/>
              </a:spcBef>
              <a:spcAft>
                <a:spcPts val="1200"/>
              </a:spcAft>
              <a:buClr>
                <a:schemeClr val="dk1"/>
              </a:buClr>
              <a:buSzPts val="1100"/>
              <a:buFont typeface="Arial"/>
              <a:buNone/>
            </a:pPr>
            <a:r>
              <a:rPr lang="en" sz="1000">
                <a:solidFill>
                  <a:schemeClr val="dk1"/>
                </a:solidFill>
                <a:latin typeface="Roboto"/>
                <a:ea typeface="Roboto"/>
                <a:cs typeface="Roboto"/>
                <a:sym typeface="Roboto"/>
              </a:rPr>
              <a:t>Top five predictive features of the employees' turnover are 1) job satisfaction, 2) average monthly work hours, 3) last evaluation scores, 4) number of projects and 5) tenure. The independent variables with the lowest feature importance were salary levels, promotion in the last 5 years and department.</a:t>
            </a:r>
            <a:endParaRPr sz="1000">
              <a:latin typeface="Roboto"/>
              <a:ea typeface="Roboto"/>
              <a:cs typeface="Roboto"/>
              <a:sym typeface="Roboto"/>
            </a:endParaRPr>
          </a:p>
        </p:txBody>
      </p:sp>
      <p:sp>
        <p:nvSpPr>
          <p:cNvPr id="419" name="Google Shape;419;p16"/>
          <p:cNvSpPr txBox="1"/>
          <p:nvPr/>
        </p:nvSpPr>
        <p:spPr>
          <a:xfrm>
            <a:off x="3921625" y="3622825"/>
            <a:ext cx="3429000" cy="22713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000">
                <a:latin typeface="Roboto"/>
                <a:ea typeface="Roboto"/>
                <a:cs typeface="Roboto"/>
                <a:sym typeface="Roboto"/>
              </a:rPr>
              <a:t>- </a:t>
            </a:r>
            <a:r>
              <a:rPr lang="en" sz="1000">
                <a:latin typeface="Roboto"/>
                <a:ea typeface="Roboto"/>
                <a:cs typeface="Roboto"/>
                <a:sym typeface="Roboto"/>
              </a:rPr>
              <a:t>Those who left the company were most likely to be overworked or underworked, had lower job satisfaction, contributed to more projects, had low salary levels and had slightly higher last evaluation scores. </a:t>
            </a:r>
            <a:endParaRPr sz="1000">
              <a:latin typeface="Roboto"/>
              <a:ea typeface="Roboto"/>
              <a:cs typeface="Roboto"/>
              <a:sym typeface="Roboto"/>
            </a:endParaRPr>
          </a:p>
          <a:p>
            <a:pPr indent="0" lvl="0" marL="0" rtl="0" algn="just">
              <a:spcBef>
                <a:spcPts val="1200"/>
              </a:spcBef>
              <a:spcAft>
                <a:spcPts val="0"/>
              </a:spcAft>
              <a:buNone/>
            </a:pPr>
            <a:r>
              <a:rPr lang="en" sz="1000">
                <a:latin typeface="Roboto"/>
                <a:ea typeface="Roboto"/>
                <a:cs typeface="Roboto"/>
                <a:sym typeface="Roboto"/>
              </a:rPr>
              <a:t>- Among the departments, Management and RandD had the lowest turnover rates.</a:t>
            </a:r>
            <a:endParaRPr sz="1000">
              <a:latin typeface="Roboto"/>
              <a:ea typeface="Roboto"/>
              <a:cs typeface="Roboto"/>
              <a:sym typeface="Roboto"/>
            </a:endParaRPr>
          </a:p>
          <a:p>
            <a:pPr indent="0" lvl="0" marL="0" rtl="0" algn="just">
              <a:spcBef>
                <a:spcPts val="1200"/>
              </a:spcBef>
              <a:spcAft>
                <a:spcPts val="0"/>
              </a:spcAft>
              <a:buNone/>
            </a:pPr>
            <a:r>
              <a:rPr lang="en" sz="1000">
                <a:solidFill>
                  <a:schemeClr val="dk1"/>
                </a:solidFill>
                <a:latin typeface="Roboto"/>
                <a:ea typeface="Roboto"/>
                <a:cs typeface="Roboto"/>
                <a:sym typeface="Roboto"/>
              </a:rPr>
              <a:t>- </a:t>
            </a:r>
            <a:r>
              <a:rPr lang="en" sz="1000">
                <a:solidFill>
                  <a:schemeClr val="dk1"/>
                </a:solidFill>
                <a:latin typeface="Roboto"/>
                <a:ea typeface="Roboto"/>
                <a:cs typeface="Roboto"/>
                <a:sym typeface="Roboto"/>
              </a:rPr>
              <a:t>The "optimal" average monthly work hours would be within 168 -210 hours. At this range the turnover rate is minimal.</a:t>
            </a:r>
            <a:endParaRPr sz="1000">
              <a:solidFill>
                <a:schemeClr val="dk1"/>
              </a:solidFill>
              <a:latin typeface="Roboto"/>
              <a:ea typeface="Roboto"/>
              <a:cs typeface="Roboto"/>
              <a:sym typeface="Roboto"/>
            </a:endParaRPr>
          </a:p>
          <a:p>
            <a:pPr indent="0" lvl="0" marL="0" rtl="0" algn="just">
              <a:spcBef>
                <a:spcPts val="1200"/>
              </a:spcBef>
              <a:spcAft>
                <a:spcPts val="0"/>
              </a:spcAft>
              <a:buNone/>
            </a:pPr>
            <a:r>
              <a:t/>
            </a:r>
            <a:endParaRPr sz="1000">
              <a:solidFill>
                <a:schemeClr val="dk1"/>
              </a:solidFill>
              <a:latin typeface="Roboto"/>
              <a:ea typeface="Roboto"/>
              <a:cs typeface="Roboto"/>
              <a:sym typeface="Roboto"/>
            </a:endParaRPr>
          </a:p>
          <a:p>
            <a:pPr indent="0" lvl="0" marL="0" rtl="0" algn="just">
              <a:spcBef>
                <a:spcPts val="1200"/>
              </a:spcBef>
              <a:spcAft>
                <a:spcPts val="0"/>
              </a:spcAft>
              <a:buNone/>
            </a:pPr>
            <a:r>
              <a:t/>
            </a:r>
            <a:endParaRPr sz="1000">
              <a:solidFill>
                <a:schemeClr val="dk1"/>
              </a:solidFill>
              <a:latin typeface="Roboto"/>
              <a:ea typeface="Roboto"/>
              <a:cs typeface="Roboto"/>
              <a:sym typeface="Roboto"/>
            </a:endParaRPr>
          </a:p>
          <a:p>
            <a:pPr indent="0" lvl="0" marL="0" rtl="0" algn="just">
              <a:spcBef>
                <a:spcPts val="1200"/>
              </a:spcBef>
              <a:spcAft>
                <a:spcPts val="0"/>
              </a:spcAft>
              <a:buNone/>
            </a:pPr>
            <a:r>
              <a:t/>
            </a:r>
            <a:endParaRPr sz="1000">
              <a:solidFill>
                <a:schemeClr val="dk1"/>
              </a:solidFill>
              <a:latin typeface="Roboto"/>
              <a:ea typeface="Roboto"/>
              <a:cs typeface="Roboto"/>
              <a:sym typeface="Roboto"/>
            </a:endParaRPr>
          </a:p>
          <a:p>
            <a:pPr indent="0" lvl="0" marL="0" rtl="0" algn="just">
              <a:spcBef>
                <a:spcPts val="1200"/>
              </a:spcBef>
              <a:spcAft>
                <a:spcPts val="0"/>
              </a:spcAft>
              <a:buNone/>
            </a:pPr>
            <a:r>
              <a:t/>
            </a:r>
            <a:endParaRPr sz="1000">
              <a:solidFill>
                <a:schemeClr val="dk1"/>
              </a:solidFill>
              <a:latin typeface="Roboto"/>
              <a:ea typeface="Roboto"/>
              <a:cs typeface="Roboto"/>
              <a:sym typeface="Roboto"/>
            </a:endParaRPr>
          </a:p>
          <a:p>
            <a:pPr indent="0" lvl="0" marL="0" rtl="0" algn="just">
              <a:spcBef>
                <a:spcPts val="1200"/>
              </a:spcBef>
              <a:spcAft>
                <a:spcPts val="0"/>
              </a:spcAft>
              <a:buNone/>
            </a:pPr>
            <a:r>
              <a:t/>
            </a:r>
            <a:endParaRPr sz="1000">
              <a:solidFill>
                <a:schemeClr val="dk1"/>
              </a:solidFill>
              <a:latin typeface="Roboto"/>
              <a:ea typeface="Roboto"/>
              <a:cs typeface="Roboto"/>
              <a:sym typeface="Roboto"/>
            </a:endParaRPr>
          </a:p>
          <a:p>
            <a:pPr indent="0" lvl="0" marL="0" rtl="0" algn="just">
              <a:spcBef>
                <a:spcPts val="1200"/>
              </a:spcBef>
              <a:spcAft>
                <a:spcPts val="0"/>
              </a:spcAft>
              <a:buNone/>
            </a:pPr>
            <a:r>
              <a:t/>
            </a:r>
            <a:endParaRPr sz="1000">
              <a:solidFill>
                <a:schemeClr val="dk1"/>
              </a:solidFill>
              <a:latin typeface="Roboto"/>
              <a:ea typeface="Roboto"/>
              <a:cs typeface="Roboto"/>
              <a:sym typeface="Roboto"/>
            </a:endParaRPr>
          </a:p>
          <a:p>
            <a:pPr indent="0" lvl="0" marL="0" rtl="0" algn="just">
              <a:spcBef>
                <a:spcPts val="1200"/>
              </a:spcBef>
              <a:spcAft>
                <a:spcPts val="0"/>
              </a:spcAft>
              <a:buNone/>
            </a:pPr>
            <a:r>
              <a:t/>
            </a:r>
            <a:endParaRPr sz="1000">
              <a:solidFill>
                <a:schemeClr val="dk1"/>
              </a:solidFill>
              <a:latin typeface="Roboto"/>
              <a:ea typeface="Roboto"/>
              <a:cs typeface="Roboto"/>
              <a:sym typeface="Roboto"/>
            </a:endParaRPr>
          </a:p>
          <a:p>
            <a:pPr indent="0" lvl="0" marL="0" rtl="0" algn="just">
              <a:spcBef>
                <a:spcPts val="1200"/>
              </a:spcBef>
              <a:spcAft>
                <a:spcPts val="0"/>
              </a:spcAft>
              <a:buNone/>
            </a:pPr>
            <a:r>
              <a:rPr b="1" i="1" lang="en" sz="1000">
                <a:latin typeface="Roboto"/>
                <a:ea typeface="Roboto"/>
                <a:cs typeface="Roboto"/>
                <a:sym typeface="Roboto"/>
              </a:rPr>
              <a:t>Recommendations</a:t>
            </a:r>
            <a:endParaRPr b="1" i="1" sz="1000">
              <a:latin typeface="Roboto"/>
              <a:ea typeface="Roboto"/>
              <a:cs typeface="Roboto"/>
              <a:sym typeface="Roboto"/>
            </a:endParaRPr>
          </a:p>
          <a:p>
            <a:pPr indent="0" lvl="0" marL="0" rtl="0" algn="just">
              <a:spcBef>
                <a:spcPts val="1200"/>
              </a:spcBef>
              <a:spcAft>
                <a:spcPts val="0"/>
              </a:spcAft>
              <a:buNone/>
            </a:pPr>
            <a:r>
              <a:rPr lang="en" sz="1000">
                <a:latin typeface="Roboto"/>
                <a:ea typeface="Roboto"/>
                <a:cs typeface="Roboto"/>
                <a:sym typeface="Roboto"/>
              </a:rPr>
              <a:t>- Make sure that the employees work 'optimal' hours (168-210 hours per month).</a:t>
            </a:r>
            <a:endParaRPr sz="1000">
              <a:latin typeface="Roboto"/>
              <a:ea typeface="Roboto"/>
              <a:cs typeface="Roboto"/>
              <a:sym typeface="Roboto"/>
            </a:endParaRPr>
          </a:p>
          <a:p>
            <a:pPr indent="0" lvl="0" marL="0" rtl="0" algn="just">
              <a:spcBef>
                <a:spcPts val="1200"/>
              </a:spcBef>
              <a:spcAft>
                <a:spcPts val="0"/>
              </a:spcAft>
              <a:buNone/>
            </a:pPr>
            <a:r>
              <a:rPr lang="en" sz="1000">
                <a:latin typeface="Roboto"/>
                <a:ea typeface="Roboto"/>
                <a:cs typeface="Roboto"/>
                <a:sym typeface="Roboto"/>
              </a:rPr>
              <a:t>- Keep track of employees who have high evaluation scores but low job satisfaction. Figure out why these employees have low satisfaction levels. Can they be promoted and/or have a raise? Also make sure that these employees have at least medium level of salaries.</a:t>
            </a:r>
            <a:endParaRPr sz="1000">
              <a:latin typeface="Roboto"/>
              <a:ea typeface="Roboto"/>
              <a:cs typeface="Roboto"/>
              <a:sym typeface="Roboto"/>
            </a:endParaRPr>
          </a:p>
          <a:p>
            <a:pPr indent="0" lvl="0" marL="0" rtl="0" algn="just">
              <a:spcBef>
                <a:spcPts val="1200"/>
              </a:spcBef>
              <a:spcAft>
                <a:spcPts val="0"/>
              </a:spcAft>
              <a:buNone/>
            </a:pPr>
            <a:r>
              <a:rPr lang="en" sz="1000">
                <a:latin typeface="Roboto"/>
                <a:ea typeface="Roboto"/>
                <a:cs typeface="Roboto"/>
                <a:sym typeface="Roboto"/>
              </a:rPr>
              <a:t>- Figure out what factors help the RandD department to have the lowest turnover rates, and see if it is possible to apply these factors to the other departments.</a:t>
            </a:r>
            <a:endParaRPr sz="1000">
              <a:latin typeface="Roboto"/>
              <a:ea typeface="Roboto"/>
              <a:cs typeface="Roboto"/>
              <a:sym typeface="Roboto"/>
            </a:endParaRPr>
          </a:p>
          <a:p>
            <a:pPr indent="0" lvl="0" marL="0" rtl="0" algn="just">
              <a:spcBef>
                <a:spcPts val="1200"/>
              </a:spcBef>
              <a:spcAft>
                <a:spcPts val="1200"/>
              </a:spcAft>
              <a:buNone/>
            </a:pPr>
            <a:r>
              <a:t/>
            </a:r>
            <a:endParaRPr sz="1000">
              <a:latin typeface="Roboto"/>
              <a:ea typeface="Roboto"/>
              <a:cs typeface="Roboto"/>
              <a:sym typeface="Roboto"/>
            </a:endParaRPr>
          </a:p>
        </p:txBody>
      </p:sp>
      <p:pic>
        <p:nvPicPr>
          <p:cNvPr id="420" name="Google Shape;420;p16"/>
          <p:cNvPicPr preferRelativeResize="0"/>
          <p:nvPr/>
        </p:nvPicPr>
        <p:blipFill>
          <a:blip r:embed="rId3">
            <a:alphaModFix/>
          </a:blip>
          <a:stretch>
            <a:fillRect/>
          </a:stretch>
        </p:blipFill>
        <p:spPr>
          <a:xfrm>
            <a:off x="4090825" y="5502275"/>
            <a:ext cx="3075100" cy="2128575"/>
          </a:xfrm>
          <a:prstGeom prst="rect">
            <a:avLst/>
          </a:prstGeom>
          <a:noFill/>
          <a:ln>
            <a:noFill/>
          </a:ln>
        </p:spPr>
      </p:pic>
      <p:sp>
        <p:nvSpPr>
          <p:cNvPr id="421" name="Google Shape;421;p16"/>
          <p:cNvSpPr txBox="1"/>
          <p:nvPr/>
        </p:nvSpPr>
        <p:spPr>
          <a:xfrm>
            <a:off x="404725" y="7204225"/>
            <a:ext cx="3516900" cy="2626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000">
                <a:latin typeface="Roboto"/>
                <a:ea typeface="Roboto"/>
                <a:cs typeface="Roboto"/>
                <a:sym typeface="Roboto"/>
              </a:rPr>
              <a:t>- </a:t>
            </a:r>
            <a:r>
              <a:rPr lang="en" sz="1000">
                <a:latin typeface="Roboto"/>
                <a:ea typeface="Roboto"/>
                <a:cs typeface="Roboto"/>
                <a:sym typeface="Roboto"/>
              </a:rPr>
              <a:t>Take actions to </a:t>
            </a:r>
            <a:r>
              <a:rPr lang="en" sz="1000">
                <a:solidFill>
                  <a:schemeClr val="dk1"/>
                </a:solidFill>
                <a:latin typeface="Roboto"/>
                <a:ea typeface="Roboto"/>
                <a:cs typeface="Roboto"/>
                <a:sym typeface="Roboto"/>
              </a:rPr>
              <a:t>further </a:t>
            </a:r>
            <a:r>
              <a:rPr lang="en" sz="1000">
                <a:latin typeface="Roboto"/>
                <a:ea typeface="Roboto"/>
                <a:cs typeface="Roboto"/>
                <a:sym typeface="Roboto"/>
              </a:rPr>
              <a:t>improve the model: a) Conduct </a:t>
            </a:r>
            <a:r>
              <a:rPr lang="en" sz="1000">
                <a:latin typeface="Roboto"/>
                <a:ea typeface="Roboto"/>
                <a:cs typeface="Roboto"/>
                <a:sym typeface="Roboto"/>
              </a:rPr>
              <a:t>further</a:t>
            </a:r>
            <a:r>
              <a:rPr lang="en" sz="1000">
                <a:latin typeface="Roboto"/>
                <a:ea typeface="Roboto"/>
                <a:cs typeface="Roboto"/>
                <a:sym typeface="Roboto"/>
              </a:rPr>
              <a:t> hyperparameter tuning. b) Add more independent variables (say gender and age) that may increase predictive power of the model.</a:t>
            </a:r>
            <a:endParaRPr sz="1000">
              <a:latin typeface="Roboto"/>
              <a:ea typeface="Roboto"/>
              <a:cs typeface="Roboto"/>
              <a:sym typeface="Roboto"/>
            </a:endParaRPr>
          </a:p>
          <a:p>
            <a:pPr indent="0" lvl="0" marL="0" rtl="0" algn="just">
              <a:spcBef>
                <a:spcPts val="1200"/>
              </a:spcBef>
              <a:spcAft>
                <a:spcPts val="0"/>
              </a:spcAft>
              <a:buNone/>
            </a:pPr>
            <a:r>
              <a:rPr lang="en" sz="1000">
                <a:latin typeface="Roboto"/>
                <a:ea typeface="Roboto"/>
                <a:cs typeface="Roboto"/>
                <a:sym typeface="Roboto"/>
              </a:rPr>
              <a:t>- Use the model regularly (maybe once or twice a year) to identify the employees who are likely to leave and figure out what can be done to improve their work satisfaction.</a:t>
            </a:r>
            <a:endParaRPr sz="1000">
              <a:latin typeface="Roboto"/>
              <a:ea typeface="Roboto"/>
              <a:cs typeface="Roboto"/>
              <a:sym typeface="Roboto"/>
            </a:endParaRPr>
          </a:p>
          <a:p>
            <a:pPr indent="0" lvl="0" marL="0" rtl="0" algn="just">
              <a:spcBef>
                <a:spcPts val="1200"/>
              </a:spcBef>
              <a:spcAft>
                <a:spcPts val="1200"/>
              </a:spcAft>
              <a:buNone/>
            </a:pPr>
            <a:r>
              <a:rPr lang="en" sz="1000">
                <a:latin typeface="Roboto"/>
                <a:ea typeface="Roboto"/>
                <a:cs typeface="Roboto"/>
                <a:sym typeface="Roboto"/>
              </a:rPr>
              <a:t>- Be aware that the use of the model can lead to an ethical dilemma. By identifying the employees who are likely to leave and taking measures to improve their work satisfaction, the management can reduce turnover. However, if these measures are only directed to those employees, then it may be or may perceived to be unfair toward the rest of the employees.</a:t>
            </a:r>
            <a:endParaRPr sz="100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